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58" r:id="rId8"/>
    <p:sldId id="259" r:id="rId9"/>
    <p:sldId id="266" r:id="rId10"/>
    <p:sldId id="265" r:id="rId11"/>
    <p:sldId id="260" r:id="rId12"/>
    <p:sldId id="268" r:id="rId13"/>
    <p:sldId id="270" r:id="rId14"/>
    <p:sldId id="269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1" r:id="rId25"/>
    <p:sldId id="280" r:id="rId26"/>
    <p:sldId id="282" r:id="rId27"/>
    <p:sldId id="277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63FF"/>
    <a:srgbClr val="F5F5F5"/>
    <a:srgbClr val="EAEAEA"/>
    <a:srgbClr val="D5D5D5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032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827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65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4696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19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33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40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89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211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3083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74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938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31B64-E750-4A57-A28F-C845B56C0F66}" type="datetimeFigureOut">
              <a:rPr lang="ru-RU" smtClean="0"/>
              <a:t>16.06.2019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8FD30-F5C0-45E0-8712-AEABCF32BE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13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84" y="2639584"/>
            <a:ext cx="1578832" cy="15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DAAC3F-1619-480A-A195-3D69726955FB}"/>
              </a:ext>
            </a:extLst>
          </p:cNvPr>
          <p:cNvSpPr txBox="1"/>
          <p:nvPr/>
        </p:nvSpPr>
        <p:spPr>
          <a:xfrm>
            <a:off x="4233572" y="5022993"/>
            <a:ext cx="1750219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Покупатель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/>
            </a:r>
            <a:b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Артем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144CF-BC22-47DD-BB90-756F6629D4C1}"/>
              </a:ext>
            </a:extLst>
          </p:cNvPr>
          <p:cNvSpPr txBox="1"/>
          <p:nvPr/>
        </p:nvSpPr>
        <p:spPr>
          <a:xfrm>
            <a:off x="4231474" y="5658693"/>
            <a:ext cx="17502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Владелец магазина</a:t>
            </a:r>
            <a:r>
              <a:rPr kumimoji="0" lang="en-US" sz="12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47D15-2D19-4B20-84EA-451D1D29A460}"/>
              </a:ext>
            </a:extLst>
          </p:cNvPr>
          <p:cNvSpPr txBox="1"/>
          <p:nvPr/>
        </p:nvSpPr>
        <p:spPr>
          <a:xfrm>
            <a:off x="7792387" y="5022993"/>
            <a:ext cx="1750219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Поставщик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Дмитрий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E1D999-3C11-47F9-A735-C036DAA4E2CD}"/>
              </a:ext>
            </a:extLst>
          </p:cNvPr>
          <p:cNvSpPr txBox="1"/>
          <p:nvPr/>
        </p:nvSpPr>
        <p:spPr>
          <a:xfrm>
            <a:off x="7790289" y="5658693"/>
            <a:ext cx="1750219" cy="2010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Дистрибьютор</a:t>
            </a:r>
            <a:r>
              <a:rPr kumimoji="0" lang="en-US" sz="1200" b="0" i="0" u="none" strike="noStrike" kern="1200" cap="none" spc="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27">
            <a:extLst>
              <a:ext uri="{FF2B5EF4-FFF2-40B4-BE49-F238E27FC236}">
                <a16:creationId xmlns:a16="http://schemas.microsoft.com/office/drawing/2014/main" id="{264608CF-EAC0-4321-A460-F8C46B4A27E0}"/>
              </a:ext>
            </a:extLst>
          </p:cNvPr>
          <p:cNvSpPr txBox="1"/>
          <p:nvPr/>
        </p:nvSpPr>
        <p:spPr>
          <a:xfrm>
            <a:off x="3848699" y="1175409"/>
            <a:ext cx="2659446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ru-RU" sz="5400" b="1" dirty="0" smtClean="0">
                <a:latin typeface="Segoe UI Semibold"/>
                <a:ea typeface="Bebas Neue" charset="0"/>
                <a:cs typeface="Bebas Neue" charset="0"/>
              </a:rPr>
              <a:t>Делится</a:t>
            </a:r>
            <a:endParaRPr lang="en-US" sz="5400" b="1" dirty="0">
              <a:latin typeface="Segoe UI Semibold"/>
              <a:ea typeface="Bebas Neue" charset="0"/>
              <a:cs typeface="Bebas Neue" charset="0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848699" y="749094"/>
            <a:ext cx="2114826" cy="2215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ЦЕЛЕВАЯ АУДИТОРИЯ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639" y="2236459"/>
            <a:ext cx="2585517" cy="258551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699" y="2236458"/>
            <a:ext cx="2585517" cy="2585517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73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AB99E9-632A-44E8-9380-21A6FBDADCEF}"/>
              </a:ext>
            </a:extLst>
          </p:cNvPr>
          <p:cNvSpPr/>
          <p:nvPr/>
        </p:nvSpPr>
        <p:spPr>
          <a:xfrm>
            <a:off x="1" y="-1"/>
            <a:ext cx="609600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919288" y="2058338"/>
            <a:ext cx="2814637" cy="6093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Трудности и болевые точки</a:t>
            </a:r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  <a:endParaRPr lang="fr-FR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919288" y="3243723"/>
            <a:ext cx="2814637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bg1"/>
                </a:solidFill>
              </a:rPr>
              <a:t>Сложность </a:t>
            </a:r>
            <a:r>
              <a:rPr lang="ru-RU" dirty="0">
                <a:solidFill>
                  <a:schemeClr val="bg1"/>
                </a:solidFill>
              </a:rPr>
              <a:t>вхождения в крупные торговые сети местных производителей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9CF25-9D7D-4EE6-BC79-7DE7F7288349}"/>
              </a:ext>
            </a:extLst>
          </p:cNvPr>
          <p:cNvSpPr txBox="1"/>
          <p:nvPr/>
        </p:nvSpPr>
        <p:spPr>
          <a:xfrm>
            <a:off x="8034340" y="2058338"/>
            <a:ext cx="2814637" cy="5854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Трудности и болевые точки:</a:t>
            </a:r>
            <a:endParaRPr lang="fr-FR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07BF8-B5B8-48B0-BE31-9193F9A65367}"/>
              </a:ext>
            </a:extLst>
          </p:cNvPr>
          <p:cNvSpPr txBox="1"/>
          <p:nvPr/>
        </p:nvSpPr>
        <p:spPr>
          <a:xfrm>
            <a:off x="8034340" y="3243723"/>
            <a:ext cx="3050220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 smtClean="0"/>
              <a:t>Плохо </a:t>
            </a:r>
            <a:r>
              <a:rPr lang="ru-RU" dirty="0"/>
              <a:t>организовываются внутренние процессы. Низкая конкурентоспособность региональных производителей в сфере сбыта из-за отсутствия развитой </a:t>
            </a:r>
            <a:r>
              <a:rPr lang="ru-RU" dirty="0" smtClean="0"/>
              <a:t>инфраструктуры.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1919288" y="1703884"/>
            <a:ext cx="1809750" cy="206851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ВЛАДЕЛЕЦ МАГАЗИНА</a:t>
            </a:r>
            <a:r>
              <a:rPr lang="en-US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 </a:t>
            </a:r>
            <a:endParaRPr lang="fr-FR" sz="1200" spc="100" dirty="0">
              <a:solidFill>
                <a:srgbClr val="6C63FF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8034340" y="1700888"/>
            <a:ext cx="1809750" cy="206851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ДИСТРИБЬЮТОР</a:t>
            </a:r>
            <a:endParaRPr lang="fr-FR" sz="1200" spc="100" dirty="0">
              <a:solidFill>
                <a:srgbClr val="6C63FF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1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AB99E9-632A-44E8-9380-21A6FBDADCEF}"/>
              </a:ext>
            </a:extLst>
          </p:cNvPr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63556-7B95-466F-929C-3811BDDCF54A}"/>
              </a:ext>
            </a:extLst>
          </p:cNvPr>
          <p:cNvSpPr txBox="1"/>
          <p:nvPr/>
        </p:nvSpPr>
        <p:spPr>
          <a:xfrm>
            <a:off x="1919288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Цели и ценности:</a:t>
            </a:r>
            <a:endParaRPr lang="fr-FR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7E102-CE02-4BE9-9C76-BD55F7D527E4}"/>
              </a:ext>
            </a:extLst>
          </p:cNvPr>
          <p:cNvSpPr txBox="1"/>
          <p:nvPr/>
        </p:nvSpPr>
        <p:spPr>
          <a:xfrm>
            <a:off x="1919288" y="3243723"/>
            <a:ext cx="2814637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 smtClean="0"/>
              <a:t>Иметь </a:t>
            </a:r>
            <a:r>
              <a:rPr lang="ru-RU" dirty="0"/>
              <a:t>выбор среди поставщиков. Надежность и качество. Повышение степени прозрачности работы экономических агентов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 </a:t>
            </a:r>
            <a:r>
              <a:rPr lang="ru-RU" dirty="0"/>
              <a:t>регионе.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9CF25-9D7D-4EE6-BC79-7DE7F7288349}"/>
              </a:ext>
            </a:extLst>
          </p:cNvPr>
          <p:cNvSpPr txBox="1"/>
          <p:nvPr/>
        </p:nvSpPr>
        <p:spPr>
          <a:xfrm>
            <a:off x="8034340" y="2058338"/>
            <a:ext cx="2814637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Цели и ценности:</a:t>
            </a:r>
            <a:endParaRPr lang="fr-FR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07BF8-B5B8-48B0-BE31-9193F9A65367}"/>
              </a:ext>
            </a:extLst>
          </p:cNvPr>
          <p:cNvSpPr txBox="1"/>
          <p:nvPr/>
        </p:nvSpPr>
        <p:spPr>
          <a:xfrm>
            <a:off x="8034340" y="3243723"/>
            <a:ext cx="3050220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 smtClean="0">
                <a:solidFill>
                  <a:schemeClr val="bg1"/>
                </a:solidFill>
              </a:rPr>
              <a:t>Найти </a:t>
            </a:r>
            <a:r>
              <a:rPr lang="ru-RU" dirty="0">
                <a:solidFill>
                  <a:schemeClr val="bg1"/>
                </a:solidFill>
              </a:rPr>
              <a:t>новых клиентов и увеличить сбыт. Повышение степени прозрачности работы экономических агентов 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в </a:t>
            </a:r>
            <a:r>
              <a:rPr lang="ru-RU" dirty="0">
                <a:solidFill>
                  <a:schemeClr val="bg1"/>
                </a:solidFill>
              </a:rPr>
              <a:t>регионе.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1919288" y="1703884"/>
            <a:ext cx="1809750" cy="206851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ВЛАДЕЛЕЦ МАГАЗИНА</a:t>
            </a:r>
            <a:r>
              <a:rPr lang="en-US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 </a:t>
            </a:r>
            <a:endParaRPr lang="fr-FR" sz="1200" spc="100" dirty="0">
              <a:solidFill>
                <a:srgbClr val="6C63FF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BAFFC-7EA8-4959-A269-293249BACA4D}"/>
              </a:ext>
            </a:extLst>
          </p:cNvPr>
          <p:cNvSpPr txBox="1"/>
          <p:nvPr/>
        </p:nvSpPr>
        <p:spPr>
          <a:xfrm>
            <a:off x="8034340" y="1700888"/>
            <a:ext cx="1809750" cy="206851"/>
          </a:xfrm>
          <a:prstGeom prst="rect">
            <a:avLst/>
          </a:prstGeom>
          <a:noFill/>
        </p:spPr>
        <p:txBody>
          <a:bodyPr wrap="square" lIns="0" t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200" spc="100" dirty="0" smtClean="0">
                <a:solidFill>
                  <a:srgbClr val="6C63FF"/>
                </a:solidFill>
                <a:latin typeface="+mj-lt"/>
                <a:cs typeface="Segoe UI" panose="020B0502040204020203" pitchFamily="34" charset="0"/>
              </a:rPr>
              <a:t>ДИСТРИБЬЮТОР</a:t>
            </a:r>
            <a:endParaRPr lang="fr-FR" sz="1200" spc="100" dirty="0">
              <a:solidFill>
                <a:srgbClr val="6C63FF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1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9790031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5400" noProof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Процесс разработки дизайна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</a:t>
            </a:r>
            <a:r>
              <a:rPr lang="ru-RU" sz="4000" dirty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7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657600" y="1172578"/>
            <a:ext cx="7325360" cy="5416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На данном </a:t>
            </a:r>
            <a:r>
              <a:rPr lang="ru-RU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этапе был 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682999" y="1718541"/>
            <a:ext cx="6540215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р</a:t>
            </a: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азработан прототип промо-страницы, для привлечения и ознакомления пользователей</a:t>
            </a:r>
            <a:b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с сервисом.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Исследование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Контекст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Целевая аудитория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rgbClr val="6C63FF"/>
                </a:solidFill>
                <a:latin typeface="Segoe UI Semibold"/>
              </a:rPr>
              <a:t>Дизайн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Техническая часть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Конец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657600" y="1004797"/>
            <a:ext cx="243840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100" dirty="0" smtClean="0">
                <a:solidFill>
                  <a:srgbClr val="6C63FF"/>
                </a:solidFill>
                <a:latin typeface="Segoe UI Semibold"/>
                <a:cs typeface="Segoe UI" panose="020B0502040204020203" pitchFamily="34" charset="0"/>
              </a:rPr>
              <a:t>ДИЗАЙН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8" name="Picture Placeholder 2">
            <a:extLst>
              <a:ext uri="{FF2B5EF4-FFF2-40B4-BE49-F238E27FC236}">
                <a16:creationId xmlns:a16="http://schemas.microsoft.com/office/drawing/2014/main" id="{C3DCC20C-9F43-474F-898A-4C95240B1C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0998" b="28455"/>
          <a:stretch/>
        </p:blipFill>
        <p:spPr>
          <a:xfrm>
            <a:off x="3048000" y="3429000"/>
            <a:ext cx="9144000" cy="343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7361E3EF-EBF5-4E64-BA98-6CAF4D1814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000" r="20000"/>
          <a:stretch>
            <a:fillRect/>
          </a:stretch>
        </p:blipFill>
        <p:spPr>
          <a:xfrm>
            <a:off x="6096000" y="0"/>
            <a:ext cx="6096000" cy="6858000"/>
          </a:xfr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1FBD832-3DA7-4E54-A653-1C6FFBD67079}"/>
              </a:ext>
            </a:extLst>
          </p:cNvPr>
          <p:cNvSpPr txBox="1"/>
          <p:nvPr/>
        </p:nvSpPr>
        <p:spPr>
          <a:xfrm>
            <a:off x="1312308" y="1205814"/>
            <a:ext cx="4076700" cy="24375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Далее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проходила </a:t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работа с текстами</a:t>
            </a:r>
            <a:r>
              <a:rPr kumimoji="0" lang="ru-RU" sz="36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и заголовками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1312308" y="1004797"/>
            <a:ext cx="243840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100" dirty="0" smtClean="0">
                <a:solidFill>
                  <a:srgbClr val="6C63FF"/>
                </a:solidFill>
                <a:latin typeface="Segoe UI Semibold"/>
                <a:cs typeface="Segoe UI" panose="020B0502040204020203" pitchFamily="34" charset="0"/>
              </a:rPr>
              <a:t>ДИЗАЙН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9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0">
            <a:extLst>
              <a:ext uri="{FF2B5EF4-FFF2-40B4-BE49-F238E27FC236}">
                <a16:creationId xmlns:a16="http://schemas.microsoft.com/office/drawing/2014/main" id="{BEADEFB1-46FD-445E-B799-CB359F474E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062" r="1906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495CFD0A-9AF4-48BE-9012-FFCFEE069662}"/>
              </a:ext>
            </a:extLst>
          </p:cNvPr>
          <p:cNvSpPr txBox="1"/>
          <p:nvPr/>
        </p:nvSpPr>
        <p:spPr>
          <a:xfrm>
            <a:off x="6859668" y="1205814"/>
            <a:ext cx="4076700" cy="178035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После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lang="ru-RU" sz="3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подбор цветовой палитры и иллюстраций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6859668" y="1004797"/>
            <a:ext cx="243840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100" dirty="0" smtClean="0">
                <a:solidFill>
                  <a:srgbClr val="6C63FF"/>
                </a:solidFill>
                <a:latin typeface="Segoe UI Semibold"/>
                <a:cs typeface="Segoe UI" panose="020B0502040204020203" pitchFamily="34" charset="0"/>
              </a:rPr>
              <a:t>ДИЗАЙН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6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57EDC30B-63CC-4C12-8D8A-4372B0B302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-2789" b="-1929"/>
          <a:stretch/>
        </p:blipFill>
        <p:spPr>
          <a:xfrm>
            <a:off x="4802623" y="533161"/>
            <a:ext cx="9806457" cy="57108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F4A5DF-AB61-474E-A580-920A74E94D57}"/>
              </a:ext>
            </a:extLst>
          </p:cNvPr>
          <p:cNvSpPr txBox="1"/>
          <p:nvPr/>
        </p:nvSpPr>
        <p:spPr>
          <a:xfrm>
            <a:off x="1343025" y="2336200"/>
            <a:ext cx="4956175" cy="9971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Дизайн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b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промо-страницы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49"/>
          <a:stretch/>
        </p:blipFill>
        <p:spPr>
          <a:xfrm>
            <a:off x="5988098" y="930039"/>
            <a:ext cx="7179309" cy="45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AEA08-9A2B-4F52-A96F-9667B880E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04" y="486137"/>
            <a:ext cx="10683433" cy="6128156"/>
          </a:xfrm>
          <a:prstGeom prst="rect">
            <a:avLst/>
          </a:prstGeom>
          <a:effectLst>
            <a:outerShdw blurRad="279400" dist="50800" dir="5400000" algn="ctr" rotWithShape="0">
              <a:srgbClr val="000000">
                <a:alpha val="66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79" y="652249"/>
            <a:ext cx="10465441" cy="53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3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73149F-1BC7-46D5-8988-5EBB71111D74}"/>
              </a:ext>
            </a:extLst>
          </p:cNvPr>
          <p:cNvSpPr txBox="1"/>
          <p:nvPr/>
        </p:nvSpPr>
        <p:spPr>
          <a:xfrm>
            <a:off x="1885950" y="2374652"/>
            <a:ext cx="8420100" cy="162506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А сейчас </a:t>
            </a:r>
            <a:b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демонстрация работы </a:t>
            </a:r>
            <a:b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интерактивного прототипа сервиса.</a:t>
            </a:r>
            <a:endParaRPr lang="en-US" sz="3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60003-2880-40FD-AE72-1E8B25385728}"/>
              </a:ext>
            </a:extLst>
          </p:cNvPr>
          <p:cNvSpPr txBox="1"/>
          <p:nvPr/>
        </p:nvSpPr>
        <p:spPr>
          <a:xfrm>
            <a:off x="1885950" y="4180687"/>
            <a:ext cx="8420100" cy="218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Да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41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5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Исследование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401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9790031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5400" noProof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Техническая часть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</a:t>
            </a:r>
            <a:r>
              <a:rPr lang="ru-RU" sz="4000" noProof="0" dirty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0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657600" y="1172578"/>
            <a:ext cx="7325360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Представляет</a:t>
            </a:r>
            <a:r>
              <a:rPr lang="ru-RU" sz="32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ru-RU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собой 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682999" y="1718541"/>
            <a:ext cx="6540215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к</a:t>
            </a: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раткие сведения о реализации веб-приложения и стека технологий, используемых </a:t>
            </a:r>
            <a:b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при этом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Исследование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Контекст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Целевая аудитория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chemeClr val="bg1"/>
                </a:solidFill>
                <a:latin typeface="Segoe UI Semibold"/>
              </a:rPr>
              <a:t>Дизайн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Техническая часть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Конец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657600" y="1004797"/>
            <a:ext cx="243840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100" dirty="0" smtClean="0">
                <a:solidFill>
                  <a:srgbClr val="6C63FF"/>
                </a:solidFill>
                <a:latin typeface="Segoe UI Semibold"/>
                <a:cs typeface="Segoe UI" panose="020B0502040204020203" pitchFamily="34" charset="0"/>
              </a:rPr>
              <a:t>ТЕХНИЧЕСКАЯ ЧАСТЬ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1" name="Picture Placeholder 4">
            <a:extLst>
              <a:ext uri="{FF2B5EF4-FFF2-40B4-BE49-F238E27FC236}">
                <a16:creationId xmlns:a16="http://schemas.microsoft.com/office/drawing/2014/main" id="{E0A160CB-5AE8-47E8-9C8D-86967B7BEA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t="11744" b="21634"/>
          <a:stretch/>
        </p:blipFill>
        <p:spPr>
          <a:xfrm>
            <a:off x="3048000" y="3428999"/>
            <a:ext cx="9144000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7FD469C-CBD2-4240-BE68-E05528D4CA48}"/>
              </a:ext>
            </a:extLst>
          </p:cNvPr>
          <p:cNvSpPr/>
          <p:nvPr/>
        </p:nvSpPr>
        <p:spPr>
          <a:xfrm>
            <a:off x="1119071" y="2466893"/>
            <a:ext cx="2884402" cy="1942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F16C5F8-9436-4EB3-9AAF-B33C58291D95}"/>
              </a:ext>
            </a:extLst>
          </p:cNvPr>
          <p:cNvSpPr/>
          <p:nvPr/>
        </p:nvSpPr>
        <p:spPr>
          <a:xfrm>
            <a:off x="4653799" y="2466893"/>
            <a:ext cx="2884402" cy="1942687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493C48F4-8701-45AB-A966-D246CFA44C43}"/>
              </a:ext>
            </a:extLst>
          </p:cNvPr>
          <p:cNvSpPr/>
          <p:nvPr/>
        </p:nvSpPr>
        <p:spPr>
          <a:xfrm>
            <a:off x="8188527" y="2466893"/>
            <a:ext cx="2884402" cy="19426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DA5E9-7438-4C1D-8A34-0F075881A0A0}"/>
              </a:ext>
            </a:extLst>
          </p:cNvPr>
          <p:cNvSpPr txBox="1"/>
          <p:nvPr/>
        </p:nvSpPr>
        <p:spPr>
          <a:xfrm>
            <a:off x="1387611" y="3264814"/>
            <a:ext cx="2160000" cy="254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Люди</a:t>
            </a:r>
            <a:r>
              <a:rPr lang="en-US" sz="2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fr-FR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CE3AE-35B4-4B33-A641-D04AC5B732DA}"/>
              </a:ext>
            </a:extLst>
          </p:cNvPr>
          <p:cNvSpPr txBox="1"/>
          <p:nvPr/>
        </p:nvSpPr>
        <p:spPr>
          <a:xfrm>
            <a:off x="4952774" y="3264814"/>
            <a:ext cx="2160000" cy="254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Продукт</a:t>
            </a:r>
            <a:r>
              <a:rPr lang="en-US" sz="20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fr-FR" sz="2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B602E-21FC-4A97-BA8F-2684CE35E251}"/>
              </a:ext>
            </a:extLst>
          </p:cNvPr>
          <p:cNvSpPr txBox="1"/>
          <p:nvPr/>
        </p:nvSpPr>
        <p:spPr>
          <a:xfrm>
            <a:off x="8550728" y="3264814"/>
            <a:ext cx="2160000" cy="254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2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Локация</a:t>
            </a:r>
            <a:r>
              <a:rPr lang="en-US" sz="2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fr-FR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CCE3AE-35B4-4B33-A641-D04AC5B732DA}"/>
              </a:ext>
            </a:extLst>
          </p:cNvPr>
          <p:cNvSpPr txBox="1"/>
          <p:nvPr/>
        </p:nvSpPr>
        <p:spPr>
          <a:xfrm>
            <a:off x="5378201" y="4593661"/>
            <a:ext cx="2160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44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→</a:t>
            </a:r>
            <a:endParaRPr lang="fr-FR" sz="4400" dirty="0">
              <a:solidFill>
                <a:srgbClr val="6C63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CCE3AE-35B4-4B33-A641-D04AC5B732DA}"/>
              </a:ext>
            </a:extLst>
          </p:cNvPr>
          <p:cNvSpPr txBox="1"/>
          <p:nvPr/>
        </p:nvSpPr>
        <p:spPr>
          <a:xfrm>
            <a:off x="8912929" y="4593661"/>
            <a:ext cx="2160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4400" dirty="0" smtClean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→</a:t>
            </a:r>
            <a:endParaRPr lang="fr-FR" sz="4400" dirty="0">
              <a:solidFill>
                <a:schemeClr val="bg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CCE3AE-35B4-4B33-A641-D04AC5B732DA}"/>
              </a:ext>
            </a:extLst>
          </p:cNvPr>
          <p:cNvSpPr txBox="1"/>
          <p:nvPr/>
        </p:nvSpPr>
        <p:spPr>
          <a:xfrm>
            <a:off x="1843473" y="4593661"/>
            <a:ext cx="2160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ru-RU" sz="4400" dirty="0" smtClean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→</a:t>
            </a:r>
            <a:endParaRPr lang="fr-FR" sz="4400" dirty="0">
              <a:solidFill>
                <a:schemeClr val="bg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CE3AE-35B4-4B33-A641-D04AC5B732DA}"/>
              </a:ext>
            </a:extLst>
          </p:cNvPr>
          <p:cNvSpPr txBox="1"/>
          <p:nvPr/>
        </p:nvSpPr>
        <p:spPr>
          <a:xfrm>
            <a:off x="4653799" y="1605704"/>
            <a:ext cx="2160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4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←</a:t>
            </a:r>
            <a:endParaRPr lang="fr-FR" sz="4400" dirty="0">
              <a:solidFill>
                <a:srgbClr val="6C63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CCE3AE-35B4-4B33-A641-D04AC5B732DA}"/>
              </a:ext>
            </a:extLst>
          </p:cNvPr>
          <p:cNvSpPr txBox="1"/>
          <p:nvPr/>
        </p:nvSpPr>
        <p:spPr>
          <a:xfrm>
            <a:off x="8188527" y="1605704"/>
            <a:ext cx="2160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400" dirty="0" smtClean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←</a:t>
            </a:r>
            <a:endParaRPr lang="fr-FR" sz="4400" dirty="0">
              <a:solidFill>
                <a:schemeClr val="bg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CE3AE-35B4-4B33-A641-D04AC5B732DA}"/>
              </a:ext>
            </a:extLst>
          </p:cNvPr>
          <p:cNvSpPr txBox="1"/>
          <p:nvPr/>
        </p:nvSpPr>
        <p:spPr>
          <a:xfrm>
            <a:off x="1119071" y="1605704"/>
            <a:ext cx="2160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400" dirty="0" smtClean="0">
                <a:solidFill>
                  <a:schemeClr val="bg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←</a:t>
            </a:r>
            <a:endParaRPr lang="fr-FR" sz="4400" dirty="0">
              <a:solidFill>
                <a:schemeClr val="bg1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0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931CC581-7572-4036-9091-2F548A614081}"/>
              </a:ext>
            </a:extLst>
          </p:cNvPr>
          <p:cNvSpPr/>
          <p:nvPr/>
        </p:nvSpPr>
        <p:spPr>
          <a:xfrm>
            <a:off x="696687" y="0"/>
            <a:ext cx="4865913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24F75-3E1E-4280-A7AF-B17420884282}"/>
              </a:ext>
            </a:extLst>
          </p:cNvPr>
          <p:cNvSpPr txBox="1"/>
          <p:nvPr/>
        </p:nvSpPr>
        <p:spPr>
          <a:xfrm>
            <a:off x="1343025" y="2346094"/>
            <a:ext cx="2933700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noProof="0" dirty="0" smtClean="0"/>
              <a:t>Для возможности дальнейшего масштабирования мы </a:t>
            </a:r>
            <a:br>
              <a:rPr lang="ru-RU" noProof="0" dirty="0" smtClean="0"/>
            </a:br>
            <a:r>
              <a:rPr lang="ru-RU" noProof="0" dirty="0" smtClean="0"/>
              <a:t>данный популярный </a:t>
            </a:r>
            <a:br>
              <a:rPr lang="ru-RU" noProof="0" dirty="0" smtClean="0"/>
            </a:br>
            <a:r>
              <a:rPr lang="ru-RU" noProof="0" dirty="0" smtClean="0"/>
              <a:t>стек технологий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27C9E-8DA8-4EE6-8811-E5F4B1C33C6F}"/>
              </a:ext>
            </a:extLst>
          </p:cNvPr>
          <p:cNvSpPr txBox="1"/>
          <p:nvPr/>
        </p:nvSpPr>
        <p:spPr>
          <a:xfrm>
            <a:off x="1343025" y="1258215"/>
            <a:ext cx="180975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RESOURCE 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95D83-25F4-4F84-8D33-35EA31F76408}"/>
              </a:ext>
            </a:extLst>
          </p:cNvPr>
          <p:cNvSpPr txBox="1"/>
          <p:nvPr/>
        </p:nvSpPr>
        <p:spPr>
          <a:xfrm>
            <a:off x="1343025" y="1541753"/>
            <a:ext cx="2390775" cy="3120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Full-stack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32949-A117-44B3-A880-752B497F88E0}"/>
              </a:ext>
            </a:extLst>
          </p:cNvPr>
          <p:cNvSpPr txBox="1"/>
          <p:nvPr/>
        </p:nvSpPr>
        <p:spPr>
          <a:xfrm>
            <a:off x="6674794" y="1555731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DB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MySql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08EAA-2A20-4616-9019-21ADE0A25AAE}"/>
              </a:ext>
            </a:extLst>
          </p:cNvPr>
          <p:cNvSpPr txBox="1"/>
          <p:nvPr/>
        </p:nvSpPr>
        <p:spPr>
          <a:xfrm>
            <a:off x="6672263" y="2008540"/>
            <a:ext cx="351789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Позволяет создать модель нашей платформы.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5BFD0D-47E0-4DA9-BEDB-A08AF39D5443}"/>
              </a:ext>
            </a:extLst>
          </p:cNvPr>
          <p:cNvSpPr txBox="1"/>
          <p:nvPr/>
        </p:nvSpPr>
        <p:spPr>
          <a:xfrm>
            <a:off x="6672263" y="1258215"/>
            <a:ext cx="353069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01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ED80D-8D18-4F27-AE5B-28956A395DBF}"/>
              </a:ext>
            </a:extLst>
          </p:cNvPr>
          <p:cNvSpPr txBox="1"/>
          <p:nvPr/>
        </p:nvSpPr>
        <p:spPr>
          <a:xfrm>
            <a:off x="6674794" y="3098629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Net core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DC824-2DCA-48B9-80AB-813E36BB0649}"/>
              </a:ext>
            </a:extLst>
          </p:cNvPr>
          <p:cNvSpPr txBox="1"/>
          <p:nvPr/>
        </p:nvSpPr>
        <p:spPr>
          <a:xfrm>
            <a:off x="6672263" y="3551438"/>
            <a:ext cx="3517899" cy="5195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ru-RU" dirty="0" smtClean="0"/>
              <a:t>Посредник между моделью и приложением, представляет собой интерфейс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0B81B-BF24-4301-B1E0-0F28E1C5C3B6}"/>
              </a:ext>
            </a:extLst>
          </p:cNvPr>
          <p:cNvSpPr txBox="1"/>
          <p:nvPr/>
        </p:nvSpPr>
        <p:spPr>
          <a:xfrm>
            <a:off x="6672263" y="2820420"/>
            <a:ext cx="353069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02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7" name="Picture Placeholder 8">
            <a:extLst>
              <a:ext uri="{FF2B5EF4-FFF2-40B4-BE49-F238E27FC236}">
                <a16:creationId xmlns:a16="http://schemas.microsoft.com/office/drawing/2014/main" id="{F017A914-5148-4299-B492-D80FF13DF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65" r="31647"/>
          <a:stretch/>
        </p:blipFill>
        <p:spPr>
          <a:xfrm>
            <a:off x="-70025" y="0"/>
            <a:ext cx="766712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4ED80D-8D18-4F27-AE5B-28956A395DBF}"/>
              </a:ext>
            </a:extLst>
          </p:cNvPr>
          <p:cNvSpPr txBox="1"/>
          <p:nvPr/>
        </p:nvSpPr>
        <p:spPr>
          <a:xfrm>
            <a:off x="6674794" y="4884094"/>
            <a:ext cx="2160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Frontend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DC824-2DCA-48B9-80AB-813E36BB0649}"/>
              </a:ext>
            </a:extLst>
          </p:cNvPr>
          <p:cNvSpPr txBox="1"/>
          <p:nvPr/>
        </p:nvSpPr>
        <p:spPr>
          <a:xfrm>
            <a:off x="6672263" y="5336903"/>
            <a:ext cx="3517899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50000"/>
              </a:lnSpc>
              <a:defRPr/>
            </a:pPr>
            <a:r>
              <a:rPr lang="ru-RU" dirty="0" smtClean="0"/>
              <a:t>Реактивность </a:t>
            </a:r>
            <a:r>
              <a:rPr lang="en-US" dirty="0" smtClean="0"/>
              <a:t>Angular</a:t>
            </a:r>
            <a:r>
              <a:rPr lang="ru-RU" dirty="0" smtClean="0"/>
              <a:t>, широкие возможности </a:t>
            </a:r>
            <a:r>
              <a:rPr lang="en-US" dirty="0"/>
              <a:t>H</a:t>
            </a:r>
            <a:r>
              <a:rPr lang="en-US" dirty="0" smtClean="0"/>
              <a:t>tml &amp; CSS</a:t>
            </a:r>
            <a:r>
              <a:rPr lang="ru-RU" dirty="0" smtClean="0"/>
              <a:t>, логика и </a:t>
            </a:r>
            <a:r>
              <a:rPr lang="en-US" dirty="0" err="1" smtClean="0"/>
              <a:t>TypeScript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0B81B-BF24-4301-B1E0-0F28E1C5C3B6}"/>
              </a:ext>
            </a:extLst>
          </p:cNvPr>
          <p:cNvSpPr txBox="1"/>
          <p:nvPr/>
        </p:nvSpPr>
        <p:spPr>
          <a:xfrm>
            <a:off x="6672263" y="4605885"/>
            <a:ext cx="353069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</a:t>
            </a: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CE093F-0B28-4024-8522-A3046ADC1BC4}"/>
              </a:ext>
            </a:extLst>
          </p:cNvPr>
          <p:cNvSpPr/>
          <p:nvPr/>
        </p:nvSpPr>
        <p:spPr>
          <a:xfrm>
            <a:off x="5785191" y="3037490"/>
            <a:ext cx="483476" cy="2532993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891AF3-88BA-42CA-A642-D68490970260}"/>
              </a:ext>
            </a:extLst>
          </p:cNvPr>
          <p:cNvSpPr/>
          <p:nvPr/>
        </p:nvSpPr>
        <p:spPr>
          <a:xfrm>
            <a:off x="908390" y="643759"/>
            <a:ext cx="4212020" cy="421202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BD2685-4CCD-4C4D-8F13-6A1347C957F7}"/>
              </a:ext>
            </a:extLst>
          </p:cNvPr>
          <p:cNvSpPr txBox="1"/>
          <p:nvPr/>
        </p:nvSpPr>
        <p:spPr>
          <a:xfrm>
            <a:off x="6957278" y="2452009"/>
            <a:ext cx="4063069" cy="28078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Автоматизация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5810A-8493-483F-9614-E189D38AE446}"/>
              </a:ext>
            </a:extLst>
          </p:cNvPr>
          <p:cNvSpPr txBox="1"/>
          <p:nvPr/>
        </p:nvSpPr>
        <p:spPr>
          <a:xfrm>
            <a:off x="6957278" y="3185093"/>
            <a:ext cx="4063069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В качестве </a:t>
            </a:r>
            <a:r>
              <a:rPr kumimoji="0" lang="ru-RU" sz="12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ГеоИнформационной</a:t>
            </a:r>
            <a:r>
              <a:rPr lang="ru-RU" dirty="0"/>
              <a:t> </a:t>
            </a:r>
            <a:r>
              <a:rPr lang="ru-RU" dirty="0" smtClean="0"/>
              <a:t>системы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используется сервис </a:t>
            </a:r>
            <a:r>
              <a:rPr lang="en-US" dirty="0" smtClean="0"/>
              <a:t>HERE.com. </a:t>
            </a:r>
            <a:r>
              <a:rPr lang="ru-RU" dirty="0" smtClean="0"/>
              <a:t>Для более выгодного построения маршрута применяются алгоритмы </a:t>
            </a:r>
            <a:br>
              <a:rPr lang="ru-RU" dirty="0" smtClean="0"/>
            </a:br>
            <a:r>
              <a:rPr lang="ru-RU" dirty="0" smtClean="0"/>
              <a:t>оптимизации.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622FF2E9-AC2F-46B6-88B6-4691D0507903}"/>
              </a:ext>
            </a:extLst>
          </p:cNvPr>
          <p:cNvSpPr txBox="1"/>
          <p:nvPr/>
        </p:nvSpPr>
        <p:spPr>
          <a:xfrm>
            <a:off x="6957278" y="2103389"/>
            <a:ext cx="180975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ТЕХНИЧЕСКАЯ</a:t>
            </a:r>
            <a:r>
              <a:rPr kumimoji="0" lang="ru-RU" sz="1200" b="0" i="0" u="none" strike="noStrike" kern="1200" cap="none" spc="100" normalizeH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ЧАСТЬ</a:t>
            </a:r>
            <a:r>
              <a:rPr kumimoji="0" lang="en-US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</a:t>
            </a: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EC62E5B-38A3-4A82-A857-125DD7A0E5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433630"/>
            <a:ext cx="4752975" cy="4098689"/>
          </a:xfrm>
        </p:spPr>
      </p:pic>
    </p:spTree>
    <p:extLst>
      <p:ext uri="{BB962C8B-B14F-4D97-AF65-F5344CB8AC3E}">
        <p14:creationId xmlns:p14="http://schemas.microsoft.com/office/powerpoint/2010/main" val="38826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1381F4B-F947-4FEC-ACA5-EAC3FCE70D84}"/>
              </a:ext>
            </a:extLst>
          </p:cNvPr>
          <p:cNvSpPr/>
          <p:nvPr/>
        </p:nvSpPr>
        <p:spPr>
          <a:xfrm>
            <a:off x="0" y="-2"/>
            <a:ext cx="3035300" cy="6858000"/>
          </a:xfrm>
          <a:prstGeom prst="rect">
            <a:avLst/>
          </a:prstGeom>
          <a:solidFill>
            <a:srgbClr val="6C6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36294-37F4-437A-AB7C-2D7AB5B53883}"/>
              </a:ext>
            </a:extLst>
          </p:cNvPr>
          <p:cNvSpPr txBox="1"/>
          <p:nvPr/>
        </p:nvSpPr>
        <p:spPr>
          <a:xfrm>
            <a:off x="7256177" y="2254919"/>
            <a:ext cx="3500437" cy="74789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</a:pPr>
            <a:r>
              <a:rPr lang="ru-RU" sz="54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Прототип</a:t>
            </a:r>
            <a:endParaRPr lang="fr-FR" sz="5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8F000-482F-44BE-B882-5772965FDFDE}"/>
              </a:ext>
            </a:extLst>
          </p:cNvPr>
          <p:cNvSpPr txBox="1"/>
          <p:nvPr/>
        </p:nvSpPr>
        <p:spPr>
          <a:xfrm>
            <a:off x="7256177" y="3325804"/>
            <a:ext cx="3500437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>
              <a:lnSpc>
                <a:spcPct val="125000"/>
              </a:lnSpc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dirty="0" smtClean="0"/>
              <a:t>Разработанный сервис позволяет генерировать  кратчайший маршрут через </a:t>
            </a:r>
            <a:br>
              <a:rPr lang="ru-RU" dirty="0" smtClean="0"/>
            </a:br>
            <a:r>
              <a:rPr lang="ru-RU" dirty="0" smtClean="0"/>
              <a:t>заданные точки.</a:t>
            </a:r>
            <a:endParaRPr lang="en-US" dirty="0"/>
          </a:p>
        </p:txBody>
      </p:sp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19DCEC26-8868-4DF3-8EE4-72010F213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198399"/>
            <a:ext cx="5329238" cy="4461198"/>
          </a:xfrm>
        </p:spPr>
      </p:pic>
    </p:spTree>
    <p:extLst>
      <p:ext uri="{BB962C8B-B14F-4D97-AF65-F5344CB8AC3E}">
        <p14:creationId xmlns:p14="http://schemas.microsoft.com/office/powerpoint/2010/main" val="253003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9790031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5400" noProof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Конец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</a:t>
            </a:r>
            <a:r>
              <a:rPr lang="en-US" sz="4000" dirty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49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657600" y="1172578"/>
            <a:ext cx="7325360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Спасибо за </a:t>
            </a:r>
            <a:r>
              <a:rPr lang="ru-RU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внимание 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682999" y="1718541"/>
            <a:ext cx="6540215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:3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Исследование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Контекст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Целевая аудитория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schemeClr val="bg1"/>
                </a:solidFill>
                <a:latin typeface="Segoe UI Semibold"/>
              </a:rPr>
              <a:t>Дизайн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Техническая часть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Конец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657600" y="1004797"/>
            <a:ext cx="243840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spc="100" dirty="0" smtClean="0">
                <a:solidFill>
                  <a:srgbClr val="6C63FF"/>
                </a:solidFill>
                <a:latin typeface="Segoe UI Semibold"/>
                <a:cs typeface="Segoe UI" panose="020B0502040204020203" pitchFamily="34" charset="0"/>
              </a:rPr>
              <a:t>КОНЕЦ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8" name="Picture Placeholder 6">
            <a:extLst>
              <a:ext uri="{FF2B5EF4-FFF2-40B4-BE49-F238E27FC236}">
                <a16:creationId xmlns:a16="http://schemas.microsoft.com/office/drawing/2014/main" id="{1EEF2DC3-E601-4F68-803B-2A65F815EF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grayscl/>
          </a:blip>
          <a:srcRect t="22250" b="21472"/>
          <a:stretch/>
        </p:blipFill>
        <p:spPr>
          <a:xfrm>
            <a:off x="3048000" y="3428999"/>
            <a:ext cx="91440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5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6">
            <a:extLst>
              <a:ext uri="{FF2B5EF4-FFF2-40B4-BE49-F238E27FC236}">
                <a16:creationId xmlns:a16="http://schemas.microsoft.com/office/drawing/2014/main" id="{DD8785A2-8F06-4AEF-92BA-A0259A85622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t="22411" b="22411"/>
          <a:stretch>
            <a:fillRect/>
          </a:stretch>
        </p:blipFill>
        <p:spPr>
          <a:xfrm>
            <a:off x="3048000" y="3429001"/>
            <a:ext cx="9144000" cy="3428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657600" y="1172578"/>
            <a:ext cx="6565614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На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данном 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этапе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мы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682999" y="1718541"/>
            <a:ext cx="6540215" cy="7965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р</a:t>
            </a: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ассмотрели </a:t>
            </a: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какие поставщики есть сейчас на рынке, и какую методологию используют в своей работе.</a:t>
            </a:r>
          </a:p>
          <a:p>
            <a:pPr lvl="0">
              <a:lnSpc>
                <a:spcPct val="150000"/>
              </a:lnSpc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Исследование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Контекст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Целевая аудитория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prstClr val="white"/>
                </a:solidFill>
                <a:latin typeface="Segoe UI Semibold"/>
              </a:rPr>
              <a:t>Дизайн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Техническая часть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Конец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657600" y="1004797"/>
            <a:ext cx="180975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ИССЛЕДОВАНИЕ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9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8A0F5C-5C6B-47C2-96B1-DCDB923954D3}"/>
              </a:ext>
            </a:extLst>
          </p:cNvPr>
          <p:cNvSpPr txBox="1"/>
          <p:nvPr/>
        </p:nvSpPr>
        <p:spPr>
          <a:xfrm>
            <a:off x="1317625" y="1207901"/>
            <a:ext cx="9505950" cy="1708160"/>
          </a:xfrm>
          <a:prstGeom prst="rect">
            <a:avLst/>
          </a:prstGeom>
          <a:noFill/>
        </p:spPr>
        <p:txBody>
          <a:bodyPr wrap="square" l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ru-RU" sz="6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Далее по </a:t>
            </a:r>
            <a:br>
              <a:rPr lang="ru-RU" sz="6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6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грузоперевозке</a:t>
            </a:r>
            <a:r>
              <a:rPr lang="en-US" sz="6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fr-FR" sz="6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1740C-C5EC-4E44-B1CC-60FD90A4348A}"/>
              </a:ext>
            </a:extLst>
          </p:cNvPr>
          <p:cNvSpPr txBox="1"/>
          <p:nvPr/>
        </p:nvSpPr>
        <p:spPr>
          <a:xfrm>
            <a:off x="1343024" y="4283543"/>
            <a:ext cx="4320000" cy="646331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r>
              <a:rPr lang="ru-RU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В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основном это промо-страницы и сервисы, предоставляющие перевозчиков с возможностью рассчитать стоимость и отслеживать свой груз.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1343024" y="3950055"/>
            <a:ext cx="180975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ИССЛЕДОВАНИЕ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9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5139055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5400" noProof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Контекст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02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7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657600" y="1172578"/>
            <a:ext cx="6565614" cy="4991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Исходя из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зада</a:t>
            </a:r>
            <a:r>
              <a:rPr lang="ru-RU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ч</a:t>
            </a:r>
            <a:r>
              <a:rPr lang="ru-RU" sz="32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мы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682999" y="1718541"/>
            <a:ext cx="6540215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сформулировали общий </a:t>
            </a: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смысл.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Исследование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Контекст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Целевая аудитория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prstClr val="white"/>
                </a:solidFill>
                <a:latin typeface="Segoe UI Semibold"/>
              </a:rPr>
              <a:t>Дизайн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Техническая часть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Конец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657600" y="1004797"/>
            <a:ext cx="1809750" cy="20101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КОНТЕКСТ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8" name="Picture Placeholder 16">
            <a:extLst>
              <a:ext uri="{FF2B5EF4-FFF2-40B4-BE49-F238E27FC236}">
                <a16:creationId xmlns:a16="http://schemas.microsoft.com/office/drawing/2014/main" id="{C0C6760F-59F6-447D-8E98-DFC41CE2E3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7564" t="755" r="7564" b="43756"/>
          <a:stretch/>
        </p:blipFill>
        <p:spPr>
          <a:xfrm>
            <a:off x="3048000" y="3474720"/>
            <a:ext cx="9144000" cy="3362960"/>
          </a:xfrm>
        </p:spPr>
      </p:pic>
    </p:spTree>
    <p:extLst>
      <p:ext uri="{BB962C8B-B14F-4D97-AF65-F5344CB8AC3E}">
        <p14:creationId xmlns:p14="http://schemas.microsoft.com/office/powerpoint/2010/main" val="148905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6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73149F-1BC7-46D5-8988-5EBB71111D74}"/>
              </a:ext>
            </a:extLst>
          </p:cNvPr>
          <p:cNvSpPr txBox="1"/>
          <p:nvPr/>
        </p:nvSpPr>
        <p:spPr>
          <a:xfrm>
            <a:off x="1885950" y="2841101"/>
            <a:ext cx="8420100" cy="108337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ru-RU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Легкий контакт «поставщиков» </a:t>
            </a:r>
            <a: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ru-RU" sz="32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 </a:t>
            </a:r>
            <a:r>
              <a:rPr lang="ru-RU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«покупателями».</a:t>
            </a:r>
            <a:endParaRPr lang="en-US" sz="3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60003-2880-40FD-AE72-1E8B25385728}"/>
              </a:ext>
            </a:extLst>
          </p:cNvPr>
          <p:cNvSpPr txBox="1"/>
          <p:nvPr/>
        </p:nvSpPr>
        <p:spPr>
          <a:xfrm>
            <a:off x="1885950" y="4105450"/>
            <a:ext cx="8420100" cy="218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kumimoji="0" lang="ru-RU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Да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1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1343025" y="2363380"/>
            <a:ext cx="7282501" cy="7478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ru-RU" sz="5400" noProof="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Целевая аудитория</a:t>
            </a:r>
            <a:endParaRPr kumimoji="0" lang="fr-FR" sz="5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1343026" y="1809382"/>
            <a:ext cx="631248" cy="55399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0</a:t>
            </a: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8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D705AE5-4DA2-4A42-9093-558A8A88B59F}"/>
              </a:ext>
            </a:extLst>
          </p:cNvPr>
          <p:cNvSpPr txBox="1"/>
          <p:nvPr/>
        </p:nvSpPr>
        <p:spPr>
          <a:xfrm>
            <a:off x="3657600" y="1172578"/>
            <a:ext cx="7325360" cy="5416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Подробно анализируя </a:t>
            </a:r>
            <a:r>
              <a:rPr lang="ru-RU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проблемы</a:t>
            </a:r>
            <a:r>
              <a:rPr lang="ru-RU" sz="3200" dirty="0" smtClean="0">
                <a:solidFill>
                  <a:srgbClr val="6C63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мы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692265B-03CD-4A02-9CE4-5EFF6F550CC1}"/>
              </a:ext>
            </a:extLst>
          </p:cNvPr>
          <p:cNvSpPr txBox="1"/>
          <p:nvPr/>
        </p:nvSpPr>
        <p:spPr>
          <a:xfrm>
            <a:off x="3682999" y="1718541"/>
            <a:ext cx="6540215" cy="24256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с</a:t>
            </a:r>
            <a:r>
              <a:rPr lang="ru-RU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обрали примерное представление о целевой аудитории.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Исследование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Контекст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Целевая аудитория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dirty="0" smtClean="0">
                <a:solidFill>
                  <a:prstClr val="white"/>
                </a:solidFill>
                <a:latin typeface="Segoe UI Semibold"/>
              </a:rPr>
              <a:t>Дизайн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Техническая часть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Конец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E76025-C1AE-4104-B64F-9FCCDE654D97}"/>
              </a:ext>
            </a:extLst>
          </p:cNvPr>
          <p:cNvSpPr txBox="1"/>
          <p:nvPr/>
        </p:nvSpPr>
        <p:spPr>
          <a:xfrm>
            <a:off x="3657600" y="984215"/>
            <a:ext cx="2438400" cy="22159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100" normalizeH="0" baseline="0" noProof="0" dirty="0" smtClean="0">
                <a:ln>
                  <a:noFill/>
                </a:ln>
                <a:solidFill>
                  <a:srgbClr val="6C63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ЦЕЛЕВАЯ АУДИТОРИЯ</a:t>
            </a:r>
            <a:endParaRPr kumimoji="0" lang="fr-FR" sz="1200" b="0" i="0" u="none" strike="noStrike" kern="1200" cap="none" spc="100" normalizeH="0" baseline="0" noProof="0" dirty="0">
              <a:ln>
                <a:noFill/>
              </a:ln>
              <a:solidFill>
                <a:srgbClr val="6C63FF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8" name="Picture 4" descr="Bonding, Casual, College, Connection, Diver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2"/>
          <a:stretch/>
        </p:blipFill>
        <p:spPr bwMode="auto">
          <a:xfrm>
            <a:off x="3048000" y="3428999"/>
            <a:ext cx="9144000" cy="339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6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357</Words>
  <Application>Microsoft Office PowerPoint</Application>
  <PresentationFormat>Широкоэкранный</PresentationFormat>
  <Paragraphs>124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Bebas Neue</vt:lpstr>
      <vt:lpstr>Calibri</vt:lpstr>
      <vt:lpstr>Calibri Light</vt:lpstr>
      <vt:lpstr>Segoe UI</vt:lpstr>
      <vt:lpstr>Segoe UI Light</vt:lpstr>
      <vt:lpstr>Segoe UI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Alexey Nazarchuk</dc:creator>
  <cp:lastModifiedBy>Alexey Nazarchuk</cp:lastModifiedBy>
  <cp:revision>50</cp:revision>
  <dcterms:created xsi:type="dcterms:W3CDTF">2019-06-15T21:33:13Z</dcterms:created>
  <dcterms:modified xsi:type="dcterms:W3CDTF">2019-06-16T12:08:26Z</dcterms:modified>
</cp:coreProperties>
</file>